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8" r:id="rId3"/>
    <p:sldId id="261" r:id="rId4"/>
    <p:sldId id="259" r:id="rId5"/>
    <p:sldId id="268" r:id="rId6"/>
    <p:sldId id="262" r:id="rId7"/>
    <p:sldId id="266" r:id="rId8"/>
    <p:sldId id="263" r:id="rId9"/>
    <p:sldId id="265" r:id="rId10"/>
    <p:sldId id="267" r:id="rId11"/>
    <p:sldId id="269" r:id="rId12"/>
    <p:sldId id="25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-147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2A627-9678-A54F-85AB-9CB6A7DBE0E2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2F2B0F-8E15-6A47-B722-D3FAEE4BF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52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2F2B0F-8E15-6A47-B722-D3FAEE4BF6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26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2F2B0F-8E15-6A47-B722-D3FAEE4BF6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219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network is a “black box,” by</a:t>
            </a:r>
            <a:r>
              <a:rPr lang="en-US" baseline="0" dirty="0" smtClean="0"/>
              <a:t> training it learns the correct weights for each node in order to maximize its prediction accuracy (or otherwise reach the target)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2F2B0F-8E15-6A47-B722-D3FAEE4BF6B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38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Backprop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most common way to train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2F2B0F-8E15-6A47-B722-D3FAEE4BF6B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513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2F2B0F-8E15-6A47-B722-D3FAEE4BF6B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848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/>
              <a:pPr/>
              <a:t>4/23/19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/>
              <a:pPr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/>
              <a:pPr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/>
              <a:pPr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/>
              <a:pPr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/>
              <a:pPr/>
              <a:t>4/23/19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/>
              <a:pPr/>
              <a:t>4/23/19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/>
              <a:pPr/>
              <a:t>4/23/19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/>
              <a:pPr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EACE2-EA00-4376-9A66-47ABB8B02CF5}" type="datetime1">
              <a:rPr lang="en-US" smtClean="0"/>
              <a:pPr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A47DADC-55EA-4839-91C8-5BCC0EC06F5C}" type="datetime1">
              <a:rPr lang="en-US" smtClean="0"/>
              <a:pPr/>
              <a:t>4/23/19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2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Using Medical Literature to Improve Neural Network Diagnoses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Dylan Siegler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268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2063"/>
            <a:ext cx="7315200" cy="1154097"/>
          </a:xfrm>
        </p:spPr>
        <p:txBody>
          <a:bodyPr/>
          <a:lstStyle/>
          <a:p>
            <a:r>
              <a:rPr lang="en-US" dirty="0" smtClean="0"/>
              <a:t>The Classification Network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2073312" y="1943146"/>
            <a:ext cx="521040" cy="4233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702901" y="1555570"/>
            <a:ext cx="2692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Medical literature data from </a:t>
            </a:r>
            <a:r>
              <a:rPr lang="en-US" dirty="0" err="1" smtClean="0"/>
              <a:t>autoencoder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522531" y="3921357"/>
            <a:ext cx="162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Diagnosis prediction</a:t>
            </a:r>
            <a:endParaRPr lang="en-US" dirty="0"/>
          </a:p>
        </p:txBody>
      </p:sp>
      <p:sp>
        <p:nvSpPr>
          <p:cNvPr id="17" name="Left Brace 16"/>
          <p:cNvSpPr/>
          <p:nvPr/>
        </p:nvSpPr>
        <p:spPr>
          <a:xfrm>
            <a:off x="1400298" y="2811590"/>
            <a:ext cx="307418" cy="350511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30534" y="4437421"/>
            <a:ext cx="1118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Patient data</a:t>
            </a:r>
            <a:endParaRPr lang="en-US" dirty="0"/>
          </a:p>
        </p:txBody>
      </p:sp>
      <p:pic>
        <p:nvPicPr>
          <p:cNvPr id="3" name="Picture 2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63" y="2201901"/>
            <a:ext cx="7211568" cy="412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683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2933" y="394400"/>
            <a:ext cx="7315200" cy="1154097"/>
          </a:xfrm>
        </p:spPr>
        <p:txBody>
          <a:bodyPr/>
          <a:lstStyle/>
          <a:p>
            <a:r>
              <a:rPr lang="en-US" dirty="0" smtClean="0"/>
              <a:t>Results and Conclusion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5109520"/>
              </p:ext>
            </p:extLst>
          </p:nvPr>
        </p:nvGraphicFramePr>
        <p:xfrm>
          <a:off x="761999" y="3073400"/>
          <a:ext cx="7586134" cy="2341881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793067"/>
                <a:gridCol w="3793067"/>
              </a:tblGrid>
              <a:tr h="567267">
                <a:tc>
                  <a:txBody>
                    <a:bodyPr/>
                    <a:lstStyle/>
                    <a:p>
                      <a:r>
                        <a:rPr lang="en-US" dirty="0" smtClean="0"/>
                        <a:t>Network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ROC Accuracy</a:t>
                      </a:r>
                      <a:endParaRPr lang="en-US" dirty="0"/>
                    </a:p>
                  </a:txBody>
                  <a:tcPr/>
                </a:tc>
              </a:tr>
              <a:tr h="567267">
                <a:tc>
                  <a:txBody>
                    <a:bodyPr/>
                    <a:lstStyle/>
                    <a:p>
                      <a:r>
                        <a:rPr lang="en-US" dirty="0" smtClean="0"/>
                        <a:t>Traditional Classification Network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56%</a:t>
                      </a:r>
                      <a:endParaRPr lang="en-US" dirty="0"/>
                    </a:p>
                  </a:txBody>
                  <a:tcPr/>
                </a:tc>
              </a:tr>
              <a:tr h="567267"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 Network with Medical Literature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59%</a:t>
                      </a:r>
                      <a:endParaRPr lang="en-US" dirty="0"/>
                    </a:p>
                  </a:txBody>
                  <a:tcPr/>
                </a:tc>
              </a:tr>
              <a:tr h="567267">
                <a:tc>
                  <a:txBody>
                    <a:bodyPr/>
                    <a:lstStyle/>
                    <a:p>
                      <a:r>
                        <a:rPr lang="en-US" dirty="0" smtClean="0"/>
                        <a:t>State of the art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80-90%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2107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37266"/>
            <a:ext cx="7315200" cy="1154097"/>
          </a:xfrm>
        </p:spPr>
        <p:txBody>
          <a:bodyPr/>
          <a:lstStyle/>
          <a:p>
            <a:r>
              <a:rPr lang="en-US" dirty="0" smtClean="0"/>
              <a:t>Thank you to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01388"/>
            <a:ext cx="7315200" cy="4275426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 smtClean="0"/>
              <a:t>My parents</a:t>
            </a:r>
          </a:p>
          <a:p>
            <a:pPr>
              <a:lnSpc>
                <a:spcPct val="200000"/>
              </a:lnSpc>
            </a:pPr>
            <a:r>
              <a:rPr lang="en-US" dirty="0"/>
              <a:t>The </a:t>
            </a:r>
            <a:r>
              <a:rPr lang="en-US" dirty="0" err="1"/>
              <a:t>Strnad</a:t>
            </a:r>
            <a:r>
              <a:rPr lang="en-US" dirty="0"/>
              <a:t> family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Mrs. Axelrod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Mr. Sweeney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Dr. </a:t>
            </a:r>
            <a:r>
              <a:rPr lang="en-US" dirty="0" err="1" smtClean="0"/>
              <a:t>Laux</a:t>
            </a:r>
            <a:endParaRPr lang="en-US" dirty="0" smtClean="0"/>
          </a:p>
          <a:p>
            <a:pPr>
              <a:lnSpc>
                <a:spcPct val="200000"/>
              </a:lnSpc>
            </a:pPr>
            <a:r>
              <a:rPr lang="en-US" dirty="0" smtClean="0"/>
              <a:t>Dr. Dyke</a:t>
            </a:r>
          </a:p>
        </p:txBody>
      </p:sp>
    </p:spTree>
    <p:extLst>
      <p:ext uri="{BB962C8B-B14F-4D97-AF65-F5344CB8AC3E}">
        <p14:creationId xmlns:p14="http://schemas.microsoft.com/office/powerpoint/2010/main" val="886846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15555"/>
            <a:ext cx="7315200" cy="1154097"/>
          </a:xfrm>
        </p:spPr>
        <p:txBody>
          <a:bodyPr/>
          <a:lstStyle/>
          <a:p>
            <a:r>
              <a:rPr lang="en-US" dirty="0" smtClean="0"/>
              <a:t>What is a Neural Network?</a:t>
            </a:r>
            <a:endParaRPr lang="en-US" dirty="0"/>
          </a:p>
        </p:txBody>
      </p:sp>
      <p:pic>
        <p:nvPicPr>
          <p:cNvPr id="6" name="Picture 5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887" y="1735163"/>
            <a:ext cx="7180713" cy="473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60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07181"/>
            <a:ext cx="7315200" cy="1154097"/>
          </a:xfrm>
        </p:spPr>
        <p:txBody>
          <a:bodyPr/>
          <a:lstStyle/>
          <a:p>
            <a:r>
              <a:rPr lang="en-US" dirty="0" smtClean="0"/>
              <a:t>Example Network</a:t>
            </a:r>
            <a:endParaRPr lang="en-US" dirty="0"/>
          </a:p>
        </p:txBody>
      </p:sp>
      <p:pic>
        <p:nvPicPr>
          <p:cNvPr id="3" name="Picture 2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1667934"/>
            <a:ext cx="8485632" cy="497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361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8703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is a Neural Network “Trained”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14400" y="1292999"/>
            <a:ext cx="7315200" cy="3539527"/>
          </a:xfrm>
        </p:spPr>
        <p:txBody>
          <a:bodyPr>
            <a:normAutofit fontScale="92500" lnSpcReduction="20000"/>
          </a:bodyPr>
          <a:lstStyle/>
          <a:p>
            <a:pPr marL="502920" indent="-457200">
              <a:lnSpc>
                <a:spcPct val="200000"/>
              </a:lnSpc>
              <a:buFont typeface="+mj-lt"/>
              <a:buAutoNum type="arabicPeriod"/>
            </a:pPr>
            <a:r>
              <a:rPr lang="en-US" dirty="0" smtClean="0"/>
              <a:t>Feed the network an example with a known answer</a:t>
            </a:r>
          </a:p>
          <a:p>
            <a:pPr marL="502920" indent="-457200">
              <a:lnSpc>
                <a:spcPct val="200000"/>
              </a:lnSpc>
              <a:buFont typeface="+mj-lt"/>
              <a:buAutoNum type="arabicPeriod"/>
            </a:pPr>
            <a:r>
              <a:rPr lang="en-US" dirty="0" smtClean="0"/>
              <a:t>Have it attempt to give the correct answer on it’s own</a:t>
            </a:r>
          </a:p>
          <a:p>
            <a:pPr marL="502920" indent="-457200">
              <a:lnSpc>
                <a:spcPct val="200000"/>
              </a:lnSpc>
              <a:buFont typeface="+mj-lt"/>
              <a:buAutoNum type="arabicPeriod"/>
            </a:pPr>
            <a:r>
              <a:rPr lang="en-US" dirty="0" smtClean="0"/>
              <a:t>Compare the real answer with the predicted answer and adjust the network slightly so that it would come closer to the right answer next time</a:t>
            </a:r>
          </a:p>
          <a:p>
            <a:pPr marL="502920" indent="-457200">
              <a:lnSpc>
                <a:spcPct val="200000"/>
              </a:lnSpc>
              <a:buFont typeface="+mj-lt"/>
              <a:buAutoNum type="arabicPeriod"/>
            </a:pPr>
            <a:r>
              <a:rPr lang="en-US" dirty="0" smtClean="0"/>
              <a:t>Repeat many times with many examples</a:t>
            </a:r>
            <a:endParaRPr lang="en-US" dirty="0"/>
          </a:p>
        </p:txBody>
      </p:sp>
      <p:pic>
        <p:nvPicPr>
          <p:cNvPr id="3" name="Picture 2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067" y="4832526"/>
            <a:ext cx="5639371" cy="202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300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07181"/>
            <a:ext cx="7315200" cy="1154097"/>
          </a:xfrm>
        </p:spPr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 rot="16200000">
            <a:off x="2443030" y="86288"/>
            <a:ext cx="3886291" cy="7686848"/>
          </a:xfrm>
          <a:prstGeom prst="rect">
            <a:avLst/>
          </a:prstGeom>
        </p:spPr>
        <p:txBody>
          <a:bodyPr vert="eaVert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dirty="0" smtClean="0"/>
              <a:t>Developing </a:t>
            </a:r>
            <a:r>
              <a:rPr lang="en-US" dirty="0"/>
              <a:t>a largely unexplored </a:t>
            </a:r>
            <a:r>
              <a:rPr lang="en-US" dirty="0" smtClean="0"/>
              <a:t>neural network architecture </a:t>
            </a:r>
            <a:r>
              <a:rPr lang="en-US" dirty="0"/>
              <a:t>for integrating two dissimilar data types into a neural </a:t>
            </a:r>
            <a:r>
              <a:rPr lang="en-US" dirty="0" smtClean="0"/>
              <a:t>network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dirty="0" smtClean="0"/>
              <a:t>Testing </a:t>
            </a:r>
            <a:r>
              <a:rPr lang="en-US" dirty="0"/>
              <a:t>if such an architecture could be useful in this specific application</a:t>
            </a:r>
          </a:p>
        </p:txBody>
      </p:sp>
    </p:spTree>
    <p:extLst>
      <p:ext uri="{BB962C8B-B14F-4D97-AF65-F5344CB8AC3E}">
        <p14:creationId xmlns:p14="http://schemas.microsoft.com/office/powerpoint/2010/main" val="1746722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90618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Neural Networks am I Using?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813256"/>
            <a:ext cx="7315200" cy="3070457"/>
          </a:xfrm>
        </p:spPr>
        <p:txBody>
          <a:bodyPr>
            <a:normAutofit/>
          </a:bodyPr>
          <a:lstStyle/>
          <a:p>
            <a:r>
              <a:rPr lang="en-US" dirty="0" smtClean="0"/>
              <a:t>First, an </a:t>
            </a:r>
            <a:r>
              <a:rPr lang="en-US" dirty="0" err="1" smtClean="0"/>
              <a:t>autoencoder</a:t>
            </a:r>
            <a:r>
              <a:rPr lang="en-US" dirty="0" smtClean="0"/>
              <a:t> network to convert text to numbers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Second, a classification network that takes in patient data and, with the help of the medical literature, outputs a diagnosis prediction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9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385" y="390618"/>
            <a:ext cx="7315200" cy="1154097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Autoencoder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2826" y="3519111"/>
            <a:ext cx="1693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Medical literature fed in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4150911" y="4643661"/>
            <a:ext cx="173308" cy="112064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561785" y="5764303"/>
            <a:ext cx="24288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Compressed text in numerical form found here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72865" y="3519111"/>
            <a:ext cx="1284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Decoded text</a:t>
            </a:r>
            <a:endParaRPr lang="en-US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5839355" y="4830124"/>
            <a:ext cx="343677" cy="152468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79482" y="5786014"/>
            <a:ext cx="1823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Discarded after training</a:t>
            </a:r>
            <a:endParaRPr lang="en-US" dirty="0"/>
          </a:p>
        </p:txBody>
      </p:sp>
      <p:pic>
        <p:nvPicPr>
          <p:cNvPr id="3" name="Picture 2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98" y="2306832"/>
            <a:ext cx="8180832" cy="338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576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2132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Is Such a Complex Algorithm Used to Convert Text to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The </a:t>
            </a:r>
            <a:r>
              <a:rPr lang="en-US" dirty="0" err="1"/>
              <a:t>a</a:t>
            </a:r>
            <a:r>
              <a:rPr lang="en-US" dirty="0" err="1" smtClean="0"/>
              <a:t>utoencoder</a:t>
            </a:r>
            <a:r>
              <a:rPr lang="en-US" dirty="0" smtClean="0"/>
              <a:t> offers the massive benefit of encoding words based on semantic similarity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This property isn’t explicitly coding in, but rather arises from training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Semantically similar words are encoded close in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816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-7362"/>
            <a:ext cx="7315200" cy="1154097"/>
          </a:xfrm>
        </p:spPr>
        <p:txBody>
          <a:bodyPr/>
          <a:lstStyle/>
          <a:p>
            <a:r>
              <a:rPr lang="en-US" dirty="0" smtClean="0"/>
              <a:t>Result of the </a:t>
            </a:r>
            <a:r>
              <a:rPr lang="en-US" dirty="0" err="1" smtClean="0"/>
              <a:t>Autoencoder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38699" y="6396335"/>
            <a:ext cx="4673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Semantically close words are close in space</a:t>
            </a:r>
            <a:endParaRPr lang="en-US" dirty="0"/>
          </a:p>
        </p:txBody>
      </p:sp>
      <p:pic>
        <p:nvPicPr>
          <p:cNvPr id="8" name="point cloud rotation 2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9785" y="1229247"/>
            <a:ext cx="8082410" cy="494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104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476</TotalTime>
  <Words>328</Words>
  <Application>Microsoft Macintosh PowerPoint</Application>
  <PresentationFormat>On-screen Show (4:3)</PresentationFormat>
  <Paragraphs>53</Paragraphs>
  <Slides>12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Perspective</vt:lpstr>
      <vt:lpstr>Using Medical Literature to Improve Neural Network Diagnoses</vt:lpstr>
      <vt:lpstr>What is a Neural Network?</vt:lpstr>
      <vt:lpstr>Example Network</vt:lpstr>
      <vt:lpstr>How is a Neural Network “Trained”</vt:lpstr>
      <vt:lpstr>Project Goals</vt:lpstr>
      <vt:lpstr>What Neural Networks am I Using?</vt:lpstr>
      <vt:lpstr>The Autoencoder</vt:lpstr>
      <vt:lpstr>Why Is Such a Complex Algorithm Used to Convert Text to Numbers</vt:lpstr>
      <vt:lpstr>Result of the Autoencoder</vt:lpstr>
      <vt:lpstr>The Classification Network</vt:lpstr>
      <vt:lpstr>Results and Conclusion</vt:lpstr>
      <vt:lpstr>Thank you to…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Siegler</dc:creator>
  <cp:lastModifiedBy>Dylan Siegler</cp:lastModifiedBy>
  <cp:revision>93</cp:revision>
  <dcterms:created xsi:type="dcterms:W3CDTF">2019-02-24T14:51:25Z</dcterms:created>
  <dcterms:modified xsi:type="dcterms:W3CDTF">2019-04-23T16:21:26Z</dcterms:modified>
</cp:coreProperties>
</file>

<file path=docProps/thumbnail.jpeg>
</file>